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notesSlide10.xml" ContentType="application/vnd.openxmlformats-officedocument.presentationml.notesSlide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8.png" ContentType="image/png"/>
  <Override PartName="/ppt/media/image22.png" ContentType="image/png"/>
  <Override PartName="/ppt/media/image19.jpeg" ContentType="image/jpeg"/>
  <Override PartName="/ppt/media/image20.png" ContentType="image/png"/>
  <Override PartName="/ppt/media/image21.png" ContentType="image/png"/>
  <Override PartName="/ppt/media/image23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</p:sldIdLst>
  <p:sldSz cx="12193587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1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8BE6FA2-037D-4BCD-AE1C-AEDA6EF8F90A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Wie sie sehen können, sehen sie nichts -&gt; Fehler eingestehen, im Final wird es besser aussehen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5BE0459-8475-442E-8EBC-5FD56F5F7430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it does not necessarily have to be about studying</a:t>
            </a:r>
            <a:endParaRPr b="0" lang="de-DE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Mit linker Hand Zeugs erledigen</a:t>
            </a:r>
            <a:endParaRPr b="0" lang="de-DE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Statur behalten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C4F9098-E87C-4051-9D44-F02B9C6361E3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Highscore system to help you compare yourself with others and track your own improvements.</a:t>
            </a:r>
            <a:endParaRPr b="0" lang="de-DE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Statistics provide who is first and who is last.</a:t>
            </a:r>
            <a:endParaRPr b="0" lang="de-DE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Push notifications if you’re last to make sure you step up your game.</a:t>
            </a:r>
            <a:endParaRPr b="0" lang="de-DE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reflect upon him/herself by giving an individual rating after finishing a task. This way you will keep track on the parts you have mastered well, but also areas where you still could need some polishing.</a:t>
            </a:r>
            <a:endParaRPr b="0" lang="de-DE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You’ll be able to individualize the amount of points rewarded for each task. In addition to this, you can define your own personal rewards, such as eating a Snickers.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8CB28B6-8BFC-41F3-A03A-8F2E4C10A471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3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2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1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40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2666880"/>
            <a:ext cx="4189680" cy="41893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2895480"/>
            <a:ext cx="2360880" cy="23605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8609760" y="5867280"/>
            <a:ext cx="988920" cy="9889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8609760" y="1676520"/>
            <a:ext cx="2818080" cy="28177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999920" y="864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 rot="21010200">
            <a:off x="8490960" y="1796760"/>
            <a:ext cx="329796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459360" y="1866240"/>
            <a:ext cx="11277000" cy="453204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1440"/>
            <a:ext cx="1219140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 hidden="1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0"/>
            <a:ext cx="12191400" cy="68562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1440"/>
            <a:ext cx="1219140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" name="PlaceHolder 1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0"/>
            <a:ext cx="1219140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0" y="2666880"/>
            <a:ext cx="4189680" cy="41893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" name="CustomShape 3"/>
          <p:cNvSpPr/>
          <p:nvPr/>
        </p:nvSpPr>
        <p:spPr>
          <a:xfrm>
            <a:off x="0" y="2895480"/>
            <a:ext cx="2360880" cy="23605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" name="CustomShape 4"/>
          <p:cNvSpPr/>
          <p:nvPr/>
        </p:nvSpPr>
        <p:spPr>
          <a:xfrm>
            <a:off x="8609760" y="5867280"/>
            <a:ext cx="988920" cy="9889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" name="CustomShape 5"/>
          <p:cNvSpPr/>
          <p:nvPr/>
        </p:nvSpPr>
        <p:spPr>
          <a:xfrm>
            <a:off x="8609760" y="1676520"/>
            <a:ext cx="2818080" cy="28177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" name="CustomShape 6"/>
          <p:cNvSpPr/>
          <p:nvPr/>
        </p:nvSpPr>
        <p:spPr>
          <a:xfrm>
            <a:off x="7999920" y="864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" name="CustomShape 7"/>
          <p:cNvSpPr/>
          <p:nvPr/>
        </p:nvSpPr>
        <p:spPr>
          <a:xfrm rot="21010200">
            <a:off x="8490960" y="1796760"/>
            <a:ext cx="329796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8"/>
          <p:cNvSpPr/>
          <p:nvPr/>
        </p:nvSpPr>
        <p:spPr>
          <a:xfrm>
            <a:off x="459360" y="1866240"/>
            <a:ext cx="11277000" cy="453204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9"/>
          <p:cNvSpPr/>
          <p:nvPr/>
        </p:nvSpPr>
        <p:spPr>
          <a:xfrm>
            <a:off x="0" y="1440"/>
            <a:ext cx="1219140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10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1219140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0" y="2666880"/>
            <a:ext cx="4189680" cy="41893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0" y="2895480"/>
            <a:ext cx="2360880" cy="23605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8609760" y="5867280"/>
            <a:ext cx="988920" cy="9889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8609760" y="1676520"/>
            <a:ext cx="2818080" cy="28177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" name="CustomShape 6"/>
          <p:cNvSpPr/>
          <p:nvPr/>
        </p:nvSpPr>
        <p:spPr>
          <a:xfrm>
            <a:off x="7999920" y="864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5" name="CustomShape 7"/>
          <p:cNvSpPr/>
          <p:nvPr/>
        </p:nvSpPr>
        <p:spPr>
          <a:xfrm rot="21010200">
            <a:off x="8490960" y="1796760"/>
            <a:ext cx="329796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8"/>
          <p:cNvSpPr/>
          <p:nvPr/>
        </p:nvSpPr>
        <p:spPr>
          <a:xfrm>
            <a:off x="459360" y="1866240"/>
            <a:ext cx="11277000" cy="453204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9"/>
          <p:cNvSpPr/>
          <p:nvPr/>
        </p:nvSpPr>
        <p:spPr>
          <a:xfrm>
            <a:off x="0" y="1440"/>
            <a:ext cx="1219140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" hidden="1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9" name="CustomShape 11"/>
          <p:cNvSpPr/>
          <p:nvPr/>
        </p:nvSpPr>
        <p:spPr>
          <a:xfrm>
            <a:off x="0" y="0"/>
            <a:ext cx="12191400" cy="68562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2"/>
          <p:cNvSpPr/>
          <p:nvPr/>
        </p:nvSpPr>
        <p:spPr>
          <a:xfrm>
            <a:off x="0" y="2666880"/>
            <a:ext cx="4189680" cy="41893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1" name="CustomShape 13"/>
          <p:cNvSpPr/>
          <p:nvPr/>
        </p:nvSpPr>
        <p:spPr>
          <a:xfrm>
            <a:off x="0" y="2895480"/>
            <a:ext cx="2360880" cy="23605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" name="CustomShape 14"/>
          <p:cNvSpPr/>
          <p:nvPr/>
        </p:nvSpPr>
        <p:spPr>
          <a:xfrm>
            <a:off x="8609760" y="5867280"/>
            <a:ext cx="988920" cy="9889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3" name="CustomShape 15"/>
          <p:cNvSpPr/>
          <p:nvPr/>
        </p:nvSpPr>
        <p:spPr>
          <a:xfrm>
            <a:off x="8609760" y="1676520"/>
            <a:ext cx="2818080" cy="28177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4" name="CustomShape 16"/>
          <p:cNvSpPr/>
          <p:nvPr/>
        </p:nvSpPr>
        <p:spPr>
          <a:xfrm>
            <a:off x="7999920" y="864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5" name="CustomShape 17"/>
          <p:cNvSpPr/>
          <p:nvPr/>
        </p:nvSpPr>
        <p:spPr>
          <a:xfrm>
            <a:off x="7290000" y="402120"/>
            <a:ext cx="4477320" cy="605196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6" name="CustomShape 18"/>
          <p:cNvSpPr/>
          <p:nvPr/>
        </p:nvSpPr>
        <p:spPr>
          <a:xfrm rot="16200000">
            <a:off x="3787560" y="2803320"/>
            <a:ext cx="6051960" cy="125280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9"/>
          <p:cNvSpPr/>
          <p:nvPr/>
        </p:nvSpPr>
        <p:spPr>
          <a:xfrm rot="15922200">
            <a:off x="4698720" y="1826280"/>
            <a:ext cx="329760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0"/>
          <p:cNvSpPr/>
          <p:nvPr/>
        </p:nvSpPr>
        <p:spPr>
          <a:xfrm>
            <a:off x="0" y="1440"/>
            <a:ext cx="1219140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1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PlaceHolder 2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1219140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"/>
          <p:cNvSpPr/>
          <p:nvPr/>
        </p:nvSpPr>
        <p:spPr>
          <a:xfrm>
            <a:off x="0" y="2666880"/>
            <a:ext cx="4189680" cy="41893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>
            <a:off x="0" y="2895480"/>
            <a:ext cx="2360880" cy="23605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8609760" y="5867280"/>
            <a:ext cx="988920" cy="9889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8609760" y="1676520"/>
            <a:ext cx="2818080" cy="28177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3" name="CustomShape 6"/>
          <p:cNvSpPr/>
          <p:nvPr/>
        </p:nvSpPr>
        <p:spPr>
          <a:xfrm>
            <a:off x="7999920" y="864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" name="CustomShape 7"/>
          <p:cNvSpPr/>
          <p:nvPr/>
        </p:nvSpPr>
        <p:spPr>
          <a:xfrm rot="21010200">
            <a:off x="8490960" y="1796760"/>
            <a:ext cx="329796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459360" y="1866240"/>
            <a:ext cx="11277000" cy="453204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9"/>
          <p:cNvSpPr/>
          <p:nvPr/>
        </p:nvSpPr>
        <p:spPr>
          <a:xfrm>
            <a:off x="0" y="1440"/>
            <a:ext cx="1219140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0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8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9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0"/>
            <a:ext cx="1219140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0" y="2666880"/>
            <a:ext cx="4189680" cy="41893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8" name="CustomShape 3"/>
          <p:cNvSpPr/>
          <p:nvPr/>
        </p:nvSpPr>
        <p:spPr>
          <a:xfrm>
            <a:off x="0" y="2895480"/>
            <a:ext cx="2360880" cy="23605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9" name="CustomShape 4"/>
          <p:cNvSpPr/>
          <p:nvPr/>
        </p:nvSpPr>
        <p:spPr>
          <a:xfrm>
            <a:off x="8609760" y="5867280"/>
            <a:ext cx="988920" cy="9889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0" name="CustomShape 5"/>
          <p:cNvSpPr/>
          <p:nvPr/>
        </p:nvSpPr>
        <p:spPr>
          <a:xfrm>
            <a:off x="8609760" y="1676520"/>
            <a:ext cx="2818080" cy="28177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1" name="CustomShape 6"/>
          <p:cNvSpPr/>
          <p:nvPr/>
        </p:nvSpPr>
        <p:spPr>
          <a:xfrm>
            <a:off x="7999920" y="864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2" name="CustomShape 7"/>
          <p:cNvSpPr/>
          <p:nvPr/>
        </p:nvSpPr>
        <p:spPr>
          <a:xfrm rot="21010200">
            <a:off x="8490960" y="1796760"/>
            <a:ext cx="329796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8"/>
          <p:cNvSpPr/>
          <p:nvPr/>
        </p:nvSpPr>
        <p:spPr>
          <a:xfrm>
            <a:off x="459360" y="1866240"/>
            <a:ext cx="11277000" cy="453204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9"/>
          <p:cNvSpPr/>
          <p:nvPr/>
        </p:nvSpPr>
        <p:spPr>
          <a:xfrm>
            <a:off x="0" y="1440"/>
            <a:ext cx="1219140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0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6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7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0"/>
            <a:ext cx="1219140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0" y="2666880"/>
            <a:ext cx="4189680" cy="41893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0" y="2895480"/>
            <a:ext cx="2360880" cy="23605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8609760" y="5867280"/>
            <a:ext cx="988920" cy="9889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8" name="CustomShape 5"/>
          <p:cNvSpPr/>
          <p:nvPr/>
        </p:nvSpPr>
        <p:spPr>
          <a:xfrm>
            <a:off x="8609760" y="1676520"/>
            <a:ext cx="2818080" cy="28177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9" name="CustomShape 6"/>
          <p:cNvSpPr/>
          <p:nvPr/>
        </p:nvSpPr>
        <p:spPr>
          <a:xfrm>
            <a:off x="7999920" y="864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0" name="CustomShape 7"/>
          <p:cNvSpPr/>
          <p:nvPr/>
        </p:nvSpPr>
        <p:spPr>
          <a:xfrm rot="21010200">
            <a:off x="8490960" y="1796760"/>
            <a:ext cx="329796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8"/>
          <p:cNvSpPr/>
          <p:nvPr/>
        </p:nvSpPr>
        <p:spPr>
          <a:xfrm>
            <a:off x="459360" y="1866240"/>
            <a:ext cx="11277000" cy="453204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9"/>
          <p:cNvSpPr/>
          <p:nvPr/>
        </p:nvSpPr>
        <p:spPr>
          <a:xfrm>
            <a:off x="0" y="1440"/>
            <a:ext cx="1219140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0" hidden="1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4" name="CustomShape 11"/>
          <p:cNvSpPr/>
          <p:nvPr/>
        </p:nvSpPr>
        <p:spPr>
          <a:xfrm>
            <a:off x="0" y="0"/>
            <a:ext cx="12191400" cy="68562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2"/>
          <p:cNvSpPr/>
          <p:nvPr/>
        </p:nvSpPr>
        <p:spPr>
          <a:xfrm>
            <a:off x="0" y="2666880"/>
            <a:ext cx="4189680" cy="41893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6" name="CustomShape 13"/>
          <p:cNvSpPr/>
          <p:nvPr/>
        </p:nvSpPr>
        <p:spPr>
          <a:xfrm>
            <a:off x="0" y="2895480"/>
            <a:ext cx="2360880" cy="23605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7" name="CustomShape 14"/>
          <p:cNvSpPr/>
          <p:nvPr/>
        </p:nvSpPr>
        <p:spPr>
          <a:xfrm>
            <a:off x="8609760" y="5867280"/>
            <a:ext cx="988920" cy="9889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8" name="CustomShape 15"/>
          <p:cNvSpPr/>
          <p:nvPr/>
        </p:nvSpPr>
        <p:spPr>
          <a:xfrm>
            <a:off x="8609760" y="1676520"/>
            <a:ext cx="2818080" cy="28177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9" name="CustomShape 16"/>
          <p:cNvSpPr/>
          <p:nvPr/>
        </p:nvSpPr>
        <p:spPr>
          <a:xfrm>
            <a:off x="7999920" y="864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0" name="CustomShape 17"/>
          <p:cNvSpPr/>
          <p:nvPr/>
        </p:nvSpPr>
        <p:spPr>
          <a:xfrm>
            <a:off x="7290000" y="402120"/>
            <a:ext cx="4477320" cy="605196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1" name="CustomShape 18"/>
          <p:cNvSpPr/>
          <p:nvPr/>
        </p:nvSpPr>
        <p:spPr>
          <a:xfrm rot="16200000">
            <a:off x="3787560" y="2803320"/>
            <a:ext cx="6051960" cy="125280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9"/>
          <p:cNvSpPr/>
          <p:nvPr/>
        </p:nvSpPr>
        <p:spPr>
          <a:xfrm rot="15922200">
            <a:off x="4698720" y="1826280"/>
            <a:ext cx="329760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0"/>
          <p:cNvSpPr/>
          <p:nvPr/>
        </p:nvSpPr>
        <p:spPr>
          <a:xfrm>
            <a:off x="0" y="1440"/>
            <a:ext cx="1219140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1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5" name="PlaceHolder 2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6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0" y="0"/>
            <a:ext cx="1219140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"/>
          <p:cNvSpPr/>
          <p:nvPr/>
        </p:nvSpPr>
        <p:spPr>
          <a:xfrm>
            <a:off x="0" y="2666880"/>
            <a:ext cx="4189680" cy="41893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5" name="CustomShape 3"/>
          <p:cNvSpPr/>
          <p:nvPr/>
        </p:nvSpPr>
        <p:spPr>
          <a:xfrm>
            <a:off x="0" y="2895480"/>
            <a:ext cx="2360880" cy="23605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6" name="CustomShape 4"/>
          <p:cNvSpPr/>
          <p:nvPr/>
        </p:nvSpPr>
        <p:spPr>
          <a:xfrm>
            <a:off x="8609760" y="5867280"/>
            <a:ext cx="988920" cy="9889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7" name="CustomShape 5"/>
          <p:cNvSpPr/>
          <p:nvPr/>
        </p:nvSpPr>
        <p:spPr>
          <a:xfrm>
            <a:off x="8609760" y="1676520"/>
            <a:ext cx="2818080" cy="28177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8" name="CustomShape 6"/>
          <p:cNvSpPr/>
          <p:nvPr/>
        </p:nvSpPr>
        <p:spPr>
          <a:xfrm>
            <a:off x="7999920" y="864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9" name="CustomShape 7"/>
          <p:cNvSpPr/>
          <p:nvPr/>
        </p:nvSpPr>
        <p:spPr>
          <a:xfrm rot="21010200">
            <a:off x="8490960" y="1796760"/>
            <a:ext cx="329796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8"/>
          <p:cNvSpPr/>
          <p:nvPr/>
        </p:nvSpPr>
        <p:spPr>
          <a:xfrm>
            <a:off x="459360" y="1866240"/>
            <a:ext cx="11277000" cy="453204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"/>
          <p:cNvSpPr/>
          <p:nvPr/>
        </p:nvSpPr>
        <p:spPr>
          <a:xfrm>
            <a:off x="0" y="1440"/>
            <a:ext cx="1219140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0" hidden="1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3" name="CustomShape 11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4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25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0" y="0"/>
            <a:ext cx="12191400" cy="6856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"/>
          <p:cNvSpPr/>
          <p:nvPr/>
        </p:nvSpPr>
        <p:spPr>
          <a:xfrm>
            <a:off x="0" y="2666880"/>
            <a:ext cx="4189680" cy="41893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4" name="CustomShape 3"/>
          <p:cNvSpPr/>
          <p:nvPr/>
        </p:nvSpPr>
        <p:spPr>
          <a:xfrm>
            <a:off x="0" y="2895480"/>
            <a:ext cx="2360880" cy="23605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5" name="CustomShape 4"/>
          <p:cNvSpPr/>
          <p:nvPr/>
        </p:nvSpPr>
        <p:spPr>
          <a:xfrm>
            <a:off x="8609760" y="5867280"/>
            <a:ext cx="988920" cy="9889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6" name="CustomShape 5"/>
          <p:cNvSpPr/>
          <p:nvPr/>
        </p:nvSpPr>
        <p:spPr>
          <a:xfrm>
            <a:off x="8609760" y="1676520"/>
            <a:ext cx="2818080" cy="281772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7" name="CustomShape 6"/>
          <p:cNvSpPr/>
          <p:nvPr/>
        </p:nvSpPr>
        <p:spPr>
          <a:xfrm>
            <a:off x="7999920" y="864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9b6bf2"/>
              </a:gs>
              <a:gs pos="100000">
                <a:srgbClr val="9b6bf2"/>
              </a:gs>
            </a:gsLst>
            <a:lin ang="0"/>
          </a:gra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8" name="CustomShape 7"/>
          <p:cNvSpPr/>
          <p:nvPr/>
        </p:nvSpPr>
        <p:spPr>
          <a:xfrm rot="21010200">
            <a:off x="8490960" y="1796760"/>
            <a:ext cx="3297960" cy="43920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8"/>
          <p:cNvSpPr/>
          <p:nvPr/>
        </p:nvSpPr>
        <p:spPr>
          <a:xfrm>
            <a:off x="459360" y="1866240"/>
            <a:ext cx="11277000" cy="453204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9"/>
          <p:cNvSpPr/>
          <p:nvPr/>
        </p:nvSpPr>
        <p:spPr>
          <a:xfrm>
            <a:off x="0" y="1440"/>
            <a:ext cx="12191400" cy="685476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0" hidden="1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2" name="CustomShape 11"/>
          <p:cNvSpPr/>
          <p:nvPr/>
        </p:nvSpPr>
        <p:spPr>
          <a:xfrm>
            <a:off x="10438560" y="0"/>
            <a:ext cx="684000" cy="1141200"/>
          </a:xfrm>
          <a:prstGeom prst="rect">
            <a:avLst/>
          </a:prstGeom>
          <a:solidFill>
            <a:srgbClr val="b31166"/>
          </a:solidFill>
          <a:ln w="9360">
            <a:noFill/>
          </a:ln>
          <a:effectLst>
            <a:outerShdw dir="5400000" dist="2556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3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74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1154880" y="2099880"/>
            <a:ext cx="8824680" cy="267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de-DE" sz="5400" spc="-1" strike="noStrike">
                <a:solidFill>
                  <a:srgbClr val="ebebeb"/>
                </a:solidFill>
                <a:latin typeface="Century Gothic"/>
                <a:ea typeface="DejaVu Sans"/>
              </a:rPr>
              <a:t>Learn It Yourself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54880" y="4777560"/>
            <a:ext cx="8824680" cy="85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Lernziele spieleriesch selbst erreichen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Jonas hilpp, angelika sudheimer, mert gündüz, jannik adam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RUP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42" name="Content Placeholder 4" descr=""/>
          <p:cNvPicPr/>
          <p:nvPr/>
        </p:nvPicPr>
        <p:blipFill>
          <a:blip r:embed="rId1"/>
          <a:stretch/>
        </p:blipFill>
        <p:spPr>
          <a:xfrm>
            <a:off x="2507760" y="360000"/>
            <a:ext cx="9683280" cy="630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Burndown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44" name="Content Placeholder 4" descr=""/>
          <p:cNvPicPr/>
          <p:nvPr/>
        </p:nvPicPr>
        <p:blipFill>
          <a:blip r:embed="rId1"/>
          <a:stretch/>
        </p:blipFill>
        <p:spPr>
          <a:xfrm>
            <a:off x="1154880" y="1680480"/>
            <a:ext cx="9243000" cy="517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1154880" y="2677680"/>
            <a:ext cx="4349520" cy="22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Quality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6895800" y="2677680"/>
            <a:ext cx="4407840" cy="22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Workflow</a:t>
            </a:r>
            <a:r>
              <a:rPr b="0" lang="de-DE" sz="14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// Git, Youtrack, Sonar...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Config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Testing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Automation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Architecture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Patterns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2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Metrics</a:t>
            </a: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 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Configuration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1154880" y="2603520"/>
            <a:ext cx="882468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Testing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1154880" y="2603520"/>
            <a:ext cx="882468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6408360" y="2603520"/>
            <a:ext cx="482364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Functional Testing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1154880" y="2592720"/>
            <a:ext cx="482364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Unit Testing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53" name="CustomShape 5"/>
          <p:cNvSpPr/>
          <p:nvPr/>
        </p:nvSpPr>
        <p:spPr>
          <a:xfrm>
            <a:off x="1154880" y="4320000"/>
            <a:ext cx="482364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User Testing</a:t>
            </a:r>
            <a:endParaRPr b="0" lang="de-DE" sz="2400" spc="-1" strike="noStrike"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9072720" y="2438280"/>
            <a:ext cx="2090880" cy="72900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3024000" y="2329200"/>
            <a:ext cx="1007280" cy="830160"/>
          </a:xfrm>
          <a:prstGeom prst="rect">
            <a:avLst/>
          </a:prstGeom>
          <a:ln>
            <a:noFill/>
          </a:ln>
        </p:spPr>
      </p:pic>
      <p:sp>
        <p:nvSpPr>
          <p:cNvPr id="456" name="CustomShape 6"/>
          <p:cNvSpPr/>
          <p:nvPr/>
        </p:nvSpPr>
        <p:spPr>
          <a:xfrm>
            <a:off x="1154880" y="2808000"/>
            <a:ext cx="4823640" cy="28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the functionality of individual functions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57" name="CustomShape 7"/>
          <p:cNvSpPr/>
          <p:nvPr/>
        </p:nvSpPr>
        <p:spPr>
          <a:xfrm>
            <a:off x="6408360" y="2808000"/>
            <a:ext cx="4823640" cy="28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a complete functionality of the application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58" name="CustomShape 8"/>
          <p:cNvSpPr/>
          <p:nvPr/>
        </p:nvSpPr>
        <p:spPr>
          <a:xfrm>
            <a:off x="1154880" y="4536000"/>
            <a:ext cx="4823640" cy="28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Testing the usability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Continuous Integration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1154880" y="2603520"/>
            <a:ext cx="882468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1"/>
          <a:stretch/>
        </p:blipFill>
        <p:spPr>
          <a:xfrm>
            <a:off x="539280" y="3088800"/>
            <a:ext cx="935280" cy="935280"/>
          </a:xfrm>
          <a:prstGeom prst="rect">
            <a:avLst/>
          </a:prstGeom>
          <a:ln>
            <a:noFill/>
          </a:ln>
        </p:spPr>
      </p:pic>
      <p:pic>
        <p:nvPicPr>
          <p:cNvPr id="462" name="" descr=""/>
          <p:cNvPicPr/>
          <p:nvPr/>
        </p:nvPicPr>
        <p:blipFill>
          <a:blip r:embed="rId2"/>
          <a:stretch/>
        </p:blipFill>
        <p:spPr>
          <a:xfrm>
            <a:off x="1547280" y="3088800"/>
            <a:ext cx="946800" cy="942480"/>
          </a:xfrm>
          <a:prstGeom prst="rect">
            <a:avLst/>
          </a:prstGeom>
          <a:ln>
            <a:noFill/>
          </a:ln>
        </p:spPr>
      </p:pic>
      <p:pic>
        <p:nvPicPr>
          <p:cNvPr id="463" name="" descr=""/>
          <p:cNvPicPr/>
          <p:nvPr/>
        </p:nvPicPr>
        <p:blipFill>
          <a:blip r:embed="rId3"/>
          <a:srcRect l="0" t="20627" r="28" b="22234"/>
          <a:stretch/>
        </p:blipFill>
        <p:spPr>
          <a:xfrm>
            <a:off x="4623480" y="3021120"/>
            <a:ext cx="2156040" cy="92340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4"/>
          <a:stretch/>
        </p:blipFill>
        <p:spPr>
          <a:xfrm>
            <a:off x="4636080" y="3731760"/>
            <a:ext cx="2472840" cy="716760"/>
          </a:xfrm>
          <a:prstGeom prst="rect">
            <a:avLst/>
          </a:prstGeom>
          <a:ln>
            <a:noFill/>
          </a:ln>
        </p:spPr>
      </p:pic>
      <p:pic>
        <p:nvPicPr>
          <p:cNvPr id="465" name="" descr=""/>
          <p:cNvPicPr/>
          <p:nvPr/>
        </p:nvPicPr>
        <p:blipFill>
          <a:blip r:embed="rId5"/>
          <a:stretch/>
        </p:blipFill>
        <p:spPr>
          <a:xfrm>
            <a:off x="9163080" y="3066840"/>
            <a:ext cx="1060920" cy="1468440"/>
          </a:xfrm>
          <a:prstGeom prst="rect">
            <a:avLst/>
          </a:prstGeom>
          <a:ln>
            <a:noFill/>
          </a:ln>
        </p:spPr>
      </p:pic>
      <p:pic>
        <p:nvPicPr>
          <p:cNvPr id="466" name="" descr=""/>
          <p:cNvPicPr/>
          <p:nvPr/>
        </p:nvPicPr>
        <p:blipFill>
          <a:blip r:embed="rId6"/>
          <a:stretch/>
        </p:blipFill>
        <p:spPr>
          <a:xfrm>
            <a:off x="6840360" y="5724360"/>
            <a:ext cx="1871280" cy="754920"/>
          </a:xfrm>
          <a:prstGeom prst="rect">
            <a:avLst/>
          </a:prstGeom>
          <a:ln>
            <a:noFill/>
          </a:ln>
        </p:spPr>
      </p:pic>
      <p:pic>
        <p:nvPicPr>
          <p:cNvPr id="467" name="" descr=""/>
          <p:cNvPicPr/>
          <p:nvPr/>
        </p:nvPicPr>
        <p:blipFill>
          <a:blip r:embed="rId7"/>
          <a:stretch/>
        </p:blipFill>
        <p:spPr>
          <a:xfrm>
            <a:off x="8809920" y="5760000"/>
            <a:ext cx="2062440" cy="719280"/>
          </a:xfrm>
          <a:prstGeom prst="rect">
            <a:avLst/>
          </a:prstGeom>
          <a:ln>
            <a:noFill/>
          </a:ln>
        </p:spPr>
      </p:pic>
      <p:pic>
        <p:nvPicPr>
          <p:cNvPr id="468" name="" descr=""/>
          <p:cNvPicPr/>
          <p:nvPr/>
        </p:nvPicPr>
        <p:blipFill>
          <a:blip r:embed="rId8"/>
          <a:stretch/>
        </p:blipFill>
        <p:spPr>
          <a:xfrm>
            <a:off x="11048400" y="5544000"/>
            <a:ext cx="1047600" cy="86328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9404280" y="4680000"/>
            <a:ext cx="747720" cy="1223280"/>
          </a:xfrm>
          <a:custGeom>
            <a:avLst/>
            <a:gdLst/>
            <a:ahLst/>
            <a:rect l="l" t="t" r="r" b="b"/>
            <a:pathLst>
              <a:path w="2081" h="3402">
                <a:moveTo>
                  <a:pt x="520" y="0"/>
                </a:moveTo>
                <a:lnTo>
                  <a:pt x="520" y="2550"/>
                </a:lnTo>
                <a:lnTo>
                  <a:pt x="0" y="2550"/>
                </a:lnTo>
                <a:lnTo>
                  <a:pt x="1040" y="3401"/>
                </a:lnTo>
                <a:lnTo>
                  <a:pt x="2080" y="2550"/>
                </a:lnTo>
                <a:lnTo>
                  <a:pt x="1560" y="2550"/>
                </a:lnTo>
                <a:lnTo>
                  <a:pt x="1560" y="0"/>
                </a:lnTo>
                <a:lnTo>
                  <a:pt x="520" y="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4"/>
          <p:cNvSpPr/>
          <p:nvPr/>
        </p:nvSpPr>
        <p:spPr>
          <a:xfrm>
            <a:off x="539280" y="2584800"/>
            <a:ext cx="198000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Development</a:t>
            </a: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	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71" name="CustomShape 5"/>
          <p:cNvSpPr/>
          <p:nvPr/>
        </p:nvSpPr>
        <p:spPr>
          <a:xfrm>
            <a:off x="4517280" y="2578680"/>
            <a:ext cx="22622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Version Control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72" name="CustomShape 6"/>
          <p:cNvSpPr/>
          <p:nvPr/>
        </p:nvSpPr>
        <p:spPr>
          <a:xfrm>
            <a:off x="8406000" y="2592000"/>
            <a:ext cx="333036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Continuous Integration 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73" name="Line 7"/>
          <p:cNvSpPr/>
          <p:nvPr/>
        </p:nvSpPr>
        <p:spPr>
          <a:xfrm>
            <a:off x="2736000" y="3384000"/>
            <a:ext cx="1656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Line 8"/>
          <p:cNvSpPr/>
          <p:nvPr/>
        </p:nvSpPr>
        <p:spPr>
          <a:xfrm>
            <a:off x="7056360" y="3384000"/>
            <a:ext cx="1944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9"/>
          <p:cNvSpPr/>
          <p:nvPr/>
        </p:nvSpPr>
        <p:spPr>
          <a:xfrm>
            <a:off x="7210080" y="3022560"/>
            <a:ext cx="119484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Trigger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76" name="Line 10"/>
          <p:cNvSpPr/>
          <p:nvPr/>
        </p:nvSpPr>
        <p:spPr>
          <a:xfrm flipH="1">
            <a:off x="2736000" y="3600000"/>
            <a:ext cx="1584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1"/>
          <p:cNvSpPr/>
          <p:nvPr/>
        </p:nvSpPr>
        <p:spPr>
          <a:xfrm>
            <a:off x="539280" y="4176000"/>
            <a:ext cx="6192000" cy="2159640"/>
          </a:xfrm>
          <a:custGeom>
            <a:avLst/>
            <a:gdLst/>
            <a:ahLst/>
            <a:rect l="l" t="t" r="r" b="b"/>
            <a:pathLst>
              <a:path w="14021" h="3774">
                <a:moveTo>
                  <a:pt x="2138" y="820"/>
                </a:moveTo>
                <a:lnTo>
                  <a:pt x="2163" y="902"/>
                </a:lnTo>
                <a:lnTo>
                  <a:pt x="2194" y="985"/>
                </a:lnTo>
                <a:lnTo>
                  <a:pt x="2230" y="1067"/>
                </a:lnTo>
                <a:lnTo>
                  <a:pt x="2272" y="1148"/>
                </a:lnTo>
                <a:lnTo>
                  <a:pt x="2319" y="1229"/>
                </a:lnTo>
                <a:lnTo>
                  <a:pt x="2371" y="1310"/>
                </a:lnTo>
                <a:lnTo>
                  <a:pt x="2429" y="1390"/>
                </a:lnTo>
                <a:lnTo>
                  <a:pt x="2491" y="1469"/>
                </a:lnTo>
                <a:lnTo>
                  <a:pt x="2559" y="1548"/>
                </a:lnTo>
                <a:lnTo>
                  <a:pt x="2633" y="1627"/>
                </a:lnTo>
                <a:lnTo>
                  <a:pt x="2711" y="1704"/>
                </a:lnTo>
                <a:lnTo>
                  <a:pt x="2794" y="1781"/>
                </a:lnTo>
                <a:lnTo>
                  <a:pt x="2882" y="1857"/>
                </a:lnTo>
                <a:lnTo>
                  <a:pt x="2976" y="1932"/>
                </a:lnTo>
                <a:lnTo>
                  <a:pt x="3074" y="2006"/>
                </a:lnTo>
                <a:lnTo>
                  <a:pt x="3177" y="2079"/>
                </a:lnTo>
                <a:lnTo>
                  <a:pt x="3284" y="2151"/>
                </a:lnTo>
                <a:lnTo>
                  <a:pt x="3397" y="2222"/>
                </a:lnTo>
                <a:lnTo>
                  <a:pt x="3514" y="2292"/>
                </a:lnTo>
                <a:lnTo>
                  <a:pt x="3635" y="2360"/>
                </a:lnTo>
                <a:lnTo>
                  <a:pt x="3761" y="2428"/>
                </a:lnTo>
                <a:lnTo>
                  <a:pt x="3892" y="2494"/>
                </a:lnTo>
                <a:lnTo>
                  <a:pt x="4027" y="2559"/>
                </a:lnTo>
                <a:lnTo>
                  <a:pt x="4166" y="2623"/>
                </a:lnTo>
                <a:lnTo>
                  <a:pt x="4309" y="2685"/>
                </a:lnTo>
                <a:lnTo>
                  <a:pt x="4456" y="2746"/>
                </a:lnTo>
                <a:lnTo>
                  <a:pt x="4607" y="2806"/>
                </a:lnTo>
                <a:lnTo>
                  <a:pt x="4762" y="2864"/>
                </a:lnTo>
                <a:lnTo>
                  <a:pt x="4921" y="2920"/>
                </a:lnTo>
                <a:lnTo>
                  <a:pt x="5083" y="2975"/>
                </a:lnTo>
                <a:lnTo>
                  <a:pt x="5249" y="3029"/>
                </a:lnTo>
                <a:lnTo>
                  <a:pt x="5418" y="3080"/>
                </a:lnTo>
                <a:lnTo>
                  <a:pt x="5591" y="3130"/>
                </a:lnTo>
                <a:lnTo>
                  <a:pt x="5767" y="3179"/>
                </a:lnTo>
                <a:lnTo>
                  <a:pt x="5946" y="3226"/>
                </a:lnTo>
                <a:lnTo>
                  <a:pt x="6128" y="3270"/>
                </a:lnTo>
                <a:lnTo>
                  <a:pt x="6313" y="3314"/>
                </a:lnTo>
                <a:lnTo>
                  <a:pt x="6501" y="3355"/>
                </a:lnTo>
                <a:lnTo>
                  <a:pt x="6691" y="3395"/>
                </a:lnTo>
                <a:lnTo>
                  <a:pt x="6884" y="3432"/>
                </a:lnTo>
                <a:lnTo>
                  <a:pt x="7080" y="3468"/>
                </a:lnTo>
                <a:lnTo>
                  <a:pt x="7277" y="3502"/>
                </a:lnTo>
                <a:lnTo>
                  <a:pt x="7477" y="3534"/>
                </a:lnTo>
                <a:lnTo>
                  <a:pt x="7679" y="3564"/>
                </a:lnTo>
                <a:lnTo>
                  <a:pt x="7883" y="3592"/>
                </a:lnTo>
                <a:lnTo>
                  <a:pt x="8088" y="3618"/>
                </a:lnTo>
                <a:lnTo>
                  <a:pt x="8295" y="3642"/>
                </a:lnTo>
                <a:lnTo>
                  <a:pt x="8504" y="3665"/>
                </a:lnTo>
                <a:lnTo>
                  <a:pt x="8714" y="3685"/>
                </a:lnTo>
                <a:lnTo>
                  <a:pt x="8925" y="3703"/>
                </a:lnTo>
                <a:lnTo>
                  <a:pt x="9138" y="3719"/>
                </a:lnTo>
                <a:lnTo>
                  <a:pt x="9351" y="3733"/>
                </a:lnTo>
                <a:lnTo>
                  <a:pt x="9565" y="3745"/>
                </a:lnTo>
                <a:lnTo>
                  <a:pt x="9780" y="3754"/>
                </a:lnTo>
                <a:lnTo>
                  <a:pt x="9996" y="3762"/>
                </a:lnTo>
                <a:lnTo>
                  <a:pt x="10212" y="3768"/>
                </a:lnTo>
                <a:lnTo>
                  <a:pt x="10428" y="3771"/>
                </a:lnTo>
                <a:lnTo>
                  <a:pt x="10645" y="3773"/>
                </a:lnTo>
                <a:lnTo>
                  <a:pt x="10861" y="3772"/>
                </a:lnTo>
                <a:lnTo>
                  <a:pt x="11078" y="3770"/>
                </a:lnTo>
                <a:lnTo>
                  <a:pt x="11294" y="3765"/>
                </a:lnTo>
                <a:lnTo>
                  <a:pt x="11510" y="3758"/>
                </a:lnTo>
                <a:lnTo>
                  <a:pt x="11725" y="3749"/>
                </a:lnTo>
                <a:lnTo>
                  <a:pt x="11939" y="3738"/>
                </a:lnTo>
                <a:lnTo>
                  <a:pt x="12153" y="3725"/>
                </a:lnTo>
                <a:lnTo>
                  <a:pt x="12366" y="3710"/>
                </a:lnTo>
                <a:lnTo>
                  <a:pt x="12578" y="3693"/>
                </a:lnTo>
                <a:lnTo>
                  <a:pt x="12788" y="3673"/>
                </a:lnTo>
                <a:lnTo>
                  <a:pt x="12998" y="3652"/>
                </a:lnTo>
                <a:lnTo>
                  <a:pt x="13206" y="3629"/>
                </a:lnTo>
                <a:lnTo>
                  <a:pt x="13412" y="3603"/>
                </a:lnTo>
                <a:lnTo>
                  <a:pt x="13616" y="3576"/>
                </a:lnTo>
                <a:lnTo>
                  <a:pt x="13819" y="3547"/>
                </a:lnTo>
                <a:lnTo>
                  <a:pt x="14020" y="3516"/>
                </a:lnTo>
                <a:lnTo>
                  <a:pt x="14020" y="3516"/>
                </a:lnTo>
                <a:lnTo>
                  <a:pt x="13819" y="3547"/>
                </a:lnTo>
                <a:lnTo>
                  <a:pt x="13616" y="3576"/>
                </a:lnTo>
                <a:lnTo>
                  <a:pt x="13412" y="3603"/>
                </a:lnTo>
                <a:lnTo>
                  <a:pt x="13206" y="3629"/>
                </a:lnTo>
                <a:lnTo>
                  <a:pt x="12998" y="3652"/>
                </a:lnTo>
                <a:lnTo>
                  <a:pt x="12788" y="3673"/>
                </a:lnTo>
                <a:lnTo>
                  <a:pt x="12578" y="3693"/>
                </a:lnTo>
                <a:lnTo>
                  <a:pt x="12366" y="3710"/>
                </a:lnTo>
                <a:lnTo>
                  <a:pt x="12153" y="3725"/>
                </a:lnTo>
                <a:lnTo>
                  <a:pt x="11939" y="3738"/>
                </a:lnTo>
                <a:lnTo>
                  <a:pt x="11725" y="3749"/>
                </a:lnTo>
                <a:lnTo>
                  <a:pt x="11510" y="3758"/>
                </a:lnTo>
                <a:lnTo>
                  <a:pt x="11294" y="3765"/>
                </a:lnTo>
                <a:lnTo>
                  <a:pt x="11078" y="3770"/>
                </a:lnTo>
                <a:lnTo>
                  <a:pt x="10861" y="3772"/>
                </a:lnTo>
                <a:lnTo>
                  <a:pt x="10645" y="3773"/>
                </a:lnTo>
                <a:lnTo>
                  <a:pt x="10428" y="3771"/>
                </a:lnTo>
                <a:lnTo>
                  <a:pt x="10212" y="3768"/>
                </a:lnTo>
                <a:lnTo>
                  <a:pt x="9996" y="3762"/>
                </a:lnTo>
                <a:lnTo>
                  <a:pt x="9780" y="3754"/>
                </a:lnTo>
                <a:lnTo>
                  <a:pt x="9565" y="3745"/>
                </a:lnTo>
                <a:lnTo>
                  <a:pt x="9351" y="3733"/>
                </a:lnTo>
                <a:lnTo>
                  <a:pt x="9138" y="3719"/>
                </a:lnTo>
                <a:lnTo>
                  <a:pt x="8925" y="3703"/>
                </a:lnTo>
                <a:lnTo>
                  <a:pt x="8714" y="3685"/>
                </a:lnTo>
                <a:lnTo>
                  <a:pt x="8504" y="3665"/>
                </a:lnTo>
                <a:lnTo>
                  <a:pt x="8295" y="3642"/>
                </a:lnTo>
                <a:lnTo>
                  <a:pt x="8088" y="3618"/>
                </a:lnTo>
                <a:lnTo>
                  <a:pt x="7883" y="3592"/>
                </a:lnTo>
                <a:lnTo>
                  <a:pt x="7679" y="3564"/>
                </a:lnTo>
                <a:lnTo>
                  <a:pt x="7477" y="3534"/>
                </a:lnTo>
                <a:lnTo>
                  <a:pt x="7277" y="3502"/>
                </a:lnTo>
                <a:lnTo>
                  <a:pt x="7080" y="3468"/>
                </a:lnTo>
                <a:lnTo>
                  <a:pt x="6884" y="3432"/>
                </a:lnTo>
                <a:lnTo>
                  <a:pt x="6691" y="3395"/>
                </a:lnTo>
                <a:lnTo>
                  <a:pt x="6501" y="3355"/>
                </a:lnTo>
                <a:lnTo>
                  <a:pt x="6313" y="3314"/>
                </a:lnTo>
                <a:lnTo>
                  <a:pt x="6128" y="3270"/>
                </a:lnTo>
                <a:lnTo>
                  <a:pt x="5946" y="3226"/>
                </a:lnTo>
                <a:lnTo>
                  <a:pt x="5767" y="3179"/>
                </a:lnTo>
                <a:lnTo>
                  <a:pt x="5591" y="3130"/>
                </a:lnTo>
                <a:lnTo>
                  <a:pt x="5418" y="3080"/>
                </a:lnTo>
                <a:lnTo>
                  <a:pt x="5249" y="3029"/>
                </a:lnTo>
                <a:lnTo>
                  <a:pt x="5083" y="2975"/>
                </a:lnTo>
                <a:lnTo>
                  <a:pt x="4921" y="2920"/>
                </a:lnTo>
                <a:lnTo>
                  <a:pt x="4762" y="2864"/>
                </a:lnTo>
                <a:lnTo>
                  <a:pt x="4607" y="2806"/>
                </a:lnTo>
                <a:lnTo>
                  <a:pt x="4456" y="2746"/>
                </a:lnTo>
                <a:lnTo>
                  <a:pt x="4309" y="2685"/>
                </a:lnTo>
                <a:lnTo>
                  <a:pt x="4166" y="2623"/>
                </a:lnTo>
                <a:lnTo>
                  <a:pt x="4027" y="2559"/>
                </a:lnTo>
                <a:lnTo>
                  <a:pt x="3892" y="2494"/>
                </a:lnTo>
                <a:lnTo>
                  <a:pt x="3761" y="2428"/>
                </a:lnTo>
                <a:lnTo>
                  <a:pt x="3635" y="2360"/>
                </a:lnTo>
                <a:lnTo>
                  <a:pt x="3514" y="2292"/>
                </a:lnTo>
                <a:lnTo>
                  <a:pt x="3397" y="2222"/>
                </a:lnTo>
                <a:lnTo>
                  <a:pt x="3284" y="2151"/>
                </a:lnTo>
                <a:lnTo>
                  <a:pt x="3177" y="2079"/>
                </a:lnTo>
                <a:lnTo>
                  <a:pt x="3074" y="2006"/>
                </a:lnTo>
                <a:lnTo>
                  <a:pt x="2976" y="1932"/>
                </a:lnTo>
                <a:lnTo>
                  <a:pt x="2882" y="1857"/>
                </a:lnTo>
                <a:lnTo>
                  <a:pt x="2794" y="1781"/>
                </a:lnTo>
                <a:lnTo>
                  <a:pt x="2711" y="1704"/>
                </a:lnTo>
                <a:lnTo>
                  <a:pt x="2633" y="1627"/>
                </a:lnTo>
                <a:lnTo>
                  <a:pt x="2559" y="1548"/>
                </a:lnTo>
                <a:lnTo>
                  <a:pt x="2491" y="1469"/>
                </a:lnTo>
                <a:lnTo>
                  <a:pt x="2429" y="1390"/>
                </a:lnTo>
                <a:lnTo>
                  <a:pt x="2371" y="1310"/>
                </a:lnTo>
                <a:lnTo>
                  <a:pt x="2319" y="1229"/>
                </a:lnTo>
                <a:lnTo>
                  <a:pt x="2272" y="1148"/>
                </a:lnTo>
                <a:lnTo>
                  <a:pt x="2230" y="1067"/>
                </a:lnTo>
                <a:lnTo>
                  <a:pt x="2194" y="985"/>
                </a:lnTo>
                <a:lnTo>
                  <a:pt x="2163" y="902"/>
                </a:lnTo>
                <a:lnTo>
                  <a:pt x="2138" y="820"/>
                </a:lnTo>
                <a:lnTo>
                  <a:pt x="0" y="907"/>
                </a:lnTo>
                <a:lnTo>
                  <a:pt x="1912" y="0"/>
                </a:lnTo>
                <a:lnTo>
                  <a:pt x="4275" y="733"/>
                </a:lnTo>
                <a:lnTo>
                  <a:pt x="2138" y="820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2"/>
          <p:cNvSpPr/>
          <p:nvPr/>
        </p:nvSpPr>
        <p:spPr>
          <a:xfrm>
            <a:off x="9980280" y="4829760"/>
            <a:ext cx="14677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Build and Test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79" name="CustomShape 13"/>
          <p:cNvSpPr/>
          <p:nvPr/>
        </p:nvSpPr>
        <p:spPr>
          <a:xfrm>
            <a:off x="4464360" y="5979600"/>
            <a:ext cx="143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Feedback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81" name="Content Placeholder 4" descr=""/>
          <p:cNvPicPr/>
          <p:nvPr/>
        </p:nvPicPr>
        <p:blipFill>
          <a:blip r:embed="rId1"/>
          <a:stretch/>
        </p:blipFill>
        <p:spPr>
          <a:xfrm>
            <a:off x="2403360" y="2421360"/>
            <a:ext cx="7384320" cy="424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 II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83" name="Content Placeholder 4" descr=""/>
          <p:cNvPicPr/>
          <p:nvPr/>
        </p:nvPicPr>
        <p:blipFill>
          <a:blip r:embed="rId1"/>
          <a:stretch/>
        </p:blipFill>
        <p:spPr>
          <a:xfrm>
            <a:off x="3560400" y="2600640"/>
            <a:ext cx="4213080" cy="395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Architecture III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85" name="Content Placeholder 4" descr=""/>
          <p:cNvPicPr/>
          <p:nvPr/>
        </p:nvPicPr>
        <p:blipFill>
          <a:blip r:embed="rId1"/>
          <a:stretch/>
        </p:blipFill>
        <p:spPr>
          <a:xfrm>
            <a:off x="1015920" y="1877400"/>
            <a:ext cx="10158840" cy="482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Configuration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1154880" y="2603520"/>
            <a:ext cx="882468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No clue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Agenda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1154880" y="2603520"/>
            <a:ext cx="882468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Business</a:t>
            </a:r>
            <a:endParaRPr b="0" lang="de-DE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Quality</a:t>
            </a:r>
            <a:endParaRPr b="0" lang="de-DE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Technical Ability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Automation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1154880" y="2603520"/>
            <a:ext cx="882468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Tests, DIE, git, YouTrack SHOW Integration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Automated testing is important, why is it important. Are you mentioning that in your talk,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are you explaining how it is integrated into your project. what does this mean for the client? </a:t>
            </a:r>
            <a:br/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Present proof that yours are executed.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So - not only are you implementing it technically, but you are also arguing in your presentation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how it is integrated into your project management and software engineering process and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methodology of running your project. 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You dont need to mention it 4 times, but for me I need to see whether you cover all aspects</a:t>
            </a:r>
            <a:br/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of the testing during your talk.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1154880" y="2677680"/>
            <a:ext cx="4349520" cy="22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Technology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6895800" y="2677680"/>
            <a:ext cx="3756240" cy="22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Class diagram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Technical Ability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live demo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" descr=""/>
          <p:cNvPicPr/>
          <p:nvPr/>
        </p:nvPicPr>
        <p:blipFill>
          <a:blip r:embed="rId1"/>
          <a:stretch/>
        </p:blipFill>
        <p:spPr>
          <a:xfrm>
            <a:off x="334080" y="330480"/>
            <a:ext cx="9745560" cy="636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432000" y="812520"/>
            <a:ext cx="532728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4400" spc="-1" strike="noStrike">
                <a:solidFill>
                  <a:srgbClr val="ffffff"/>
                </a:solidFill>
                <a:latin typeface="Arial"/>
                <a:ea typeface="DejaVu Sans"/>
              </a:rPr>
              <a:t>Technical Ability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609480" y="1604520"/>
            <a:ext cx="1097244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TextShape 3"/>
          <p:cNvSpPr txBox="1"/>
          <p:nvPr/>
        </p:nvSpPr>
        <p:spPr>
          <a:xfrm>
            <a:off x="547560" y="2358720"/>
            <a:ext cx="1097352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Account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CRUD Missions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CRUD Tasks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CRUD Rewards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Statistics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Achievements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Demo</a:t>
            </a:r>
            <a:endParaRPr b="0" lang="de-D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154880" y="2677680"/>
            <a:ext cx="4349520" cy="22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Business</a:t>
            </a:r>
            <a:br/>
            <a:endParaRPr b="0" lang="de-DE" sz="40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6895800" y="2677680"/>
            <a:ext cx="4191480" cy="22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Vision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Scope //UC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PM // AGILE RUp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ef53a5"/>
                </a:solidFill>
                <a:latin typeface="Century Gothic"/>
                <a:ea typeface="DejaVu Sans"/>
              </a:rPr>
              <a:t>FP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Our Vision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1154880" y="2603520"/>
            <a:ext cx="882468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Blow up your motivation levels for reaching your goals!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2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Turn mundane tasks such as studying into a game!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Vision - Mission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1154880" y="2603520"/>
            <a:ext cx="882468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You can create your own </a:t>
            </a:r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mission</a:t>
            </a:r>
            <a:endParaRPr b="0" lang="de-DE" sz="18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Consists of </a:t>
            </a:r>
            <a:r>
              <a:rPr b="1" lang="de-DE" sz="16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tasks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Definition of a „Mission“ is up to you!!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Vision - Motivation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1154880" y="2603520"/>
            <a:ext cx="482364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Competitive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1154880" y="3179880"/>
            <a:ext cx="4823640" cy="28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Points for completing tasks</a:t>
            </a: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Highscore system</a:t>
            </a: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Group statistics</a:t>
            </a: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Push notification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430" name="CustomShape 4"/>
          <p:cNvSpPr/>
          <p:nvPr/>
        </p:nvSpPr>
        <p:spPr>
          <a:xfrm>
            <a:off x="6208920" y="2603520"/>
            <a:ext cx="482364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400" spc="-1" strike="noStrike" u="sng">
                <a:solidFill>
                  <a:srgbClr val="b31166"/>
                </a:solidFill>
                <a:uFillTx/>
                <a:latin typeface="Century Gothic"/>
                <a:ea typeface="DejaVu Sans"/>
              </a:rPr>
              <a:t>Self-reflection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31" name="CustomShape 5"/>
          <p:cNvSpPr/>
          <p:nvPr/>
        </p:nvSpPr>
        <p:spPr>
          <a:xfrm>
            <a:off x="6208920" y="3179880"/>
            <a:ext cx="4823640" cy="28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Individual rating of (completed) tasks</a:t>
            </a: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Reward system outside groups</a:t>
            </a: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Spend points on personal rewards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Scope:</a:t>
            </a:r>
            <a:br/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Use-Case Diagram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433" name="Content Placeholder 4" descr=""/>
          <p:cNvPicPr/>
          <p:nvPr/>
        </p:nvPicPr>
        <p:blipFill>
          <a:blip r:embed="rId1"/>
          <a:stretch/>
        </p:blipFill>
        <p:spPr>
          <a:xfrm>
            <a:off x="5525640" y="416160"/>
            <a:ext cx="6740280" cy="6440040"/>
          </a:xfrm>
          <a:prstGeom prst="rect">
            <a:avLst/>
          </a:prstGeom>
          <a:ln>
            <a:noFill/>
          </a:ln>
        </p:spPr>
      </p:pic>
      <p:sp>
        <p:nvSpPr>
          <p:cNvPr id="434" name="CustomShape 2"/>
          <p:cNvSpPr/>
          <p:nvPr/>
        </p:nvSpPr>
        <p:spPr>
          <a:xfrm>
            <a:off x="502920" y="2419920"/>
            <a:ext cx="433692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Account system </a:t>
            </a:r>
            <a:r>
              <a:rPr b="0" lang="de-DE" sz="1800" spc="-1" strike="noStrike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Create/View Mission</a:t>
            </a: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Add user</a:t>
            </a: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Manage Tasks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1153800" y="5339880"/>
            <a:ext cx="4336920" cy="8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de-DE" sz="3200" spc="-1" strike="noStrike">
                <a:solidFill>
                  <a:srgbClr val="000000"/>
                </a:solidFill>
                <a:latin typeface="Century Gothic"/>
                <a:ea typeface="DejaVu Sans"/>
              </a:rPr>
              <a:t>Gamification</a:t>
            </a:r>
            <a:br/>
            <a:r>
              <a:rPr b="1" i="1" lang="de-DE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coming next semester!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36" name="CustomShape 4"/>
          <p:cNvSpPr/>
          <p:nvPr/>
        </p:nvSpPr>
        <p:spPr>
          <a:xfrm>
            <a:off x="182520" y="5414400"/>
            <a:ext cx="825120" cy="446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31166"/>
          </a:solidFill>
          <a:ln w="25560">
            <a:solidFill>
              <a:srgbClr val="840c4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Project management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1154880" y="2603520"/>
            <a:ext cx="882468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SCRUMMING</a:t>
            </a: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 with </a:t>
            </a:r>
            <a:r>
              <a:rPr b="1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YouTrack</a:t>
            </a: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Dont assume that the people you present to know what scrum is.</a:t>
            </a:r>
            <a:endParaRPr b="0" lang="de-DE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So you can explain why you pick this method and how it affects the client.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1154880" y="973800"/>
            <a:ext cx="876024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de-DE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SRS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1154880" y="2603520"/>
            <a:ext cx="882468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Application>LibreOffice/6.2.4.2$Windows_X86_64 LibreOffice_project/2412653d852ce75f65fbfa83fb7e7b669a126d64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2018-12-08T12:08:55Z</dcterms:created>
  <dc:creator>Adam, Jannik</dc:creator>
  <dc:description/>
  <dc:language>de-DE</dc:language>
  <cp:lastModifiedBy/>
  <dcterms:modified xsi:type="dcterms:W3CDTF">2019-06-13T17:33:33Z</dcterms:modified>
  <cp:revision>35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